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69" r:id="rId2"/>
    <p:sldId id="1070" r:id="rId3"/>
    <p:sldId id="1613" r:id="rId4"/>
    <p:sldId id="1616" r:id="rId5"/>
    <p:sldId id="1617" r:id="rId6"/>
    <p:sldId id="1615" r:id="rId7"/>
    <p:sldId id="1614" r:id="rId8"/>
    <p:sldId id="1662" r:id="rId9"/>
    <p:sldId id="1497" r:id="rId10"/>
    <p:sldId id="15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4A896-89F9-4E2C-B190-EE36BE38DD03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CD363-4A3B-4B78-862C-C011E06D4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68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69FB0-FACA-4FEB-BCEB-4D285D820F0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D0EAF-1416-4164-9611-F729114B9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BE300-2E03-47A6-A82A-F42467432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F8AF2-608C-4ED8-82C3-2AF5A667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3FCAB-C4FD-4E51-8FB0-0295ED80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8B565-540F-4C09-85E0-8E5DA5D7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BB1FA-E8FA-47C5-8D87-DF9EB4914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012E9-8C44-4D05-91A0-08E7EF868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17FEE-E170-4740-9D04-95A27F5D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36C9-59DD-4DE4-8175-B66DD753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5154D-80E0-42E8-9123-01A4F406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84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D02643-71D9-41A7-948C-96597AE63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F3FE4-D24B-466D-9BEE-1A5D74392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40FF5-1B40-42B4-ACC1-C8D64466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5C8AD-D4A1-47D2-BDB0-30C1C0C9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37905-0720-4787-B33F-539E8447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5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ACA69-7274-4522-8AFB-4BE3E3732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E5B54-E628-46C3-AA3A-A3B80E627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537C2-E266-45F1-ADE5-E718C2018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D9475-9B55-4611-A18B-E51D8374D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66944-BBEF-40C7-BEBB-5CD7BCA7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2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D6F7-882D-4B9D-AC31-02F0835D1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3F48B-AFA6-48CD-9EA9-A1C4BBBF5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BBB1E-FCFC-428C-B90E-BEA1254B4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3512D-AD0F-4C37-9E2D-D53ABE52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9E138-A1C7-41BE-9EEB-F857C81F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3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06523-D688-4BBA-8426-94C9548B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F5BE-CB11-4727-96A6-C6152F32F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291F-74E6-470E-B5BF-982D0B5F6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33D9B-FEA4-4D3B-879B-97A08035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6525D-2BC5-45CD-860C-C34C75C4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25995-65FB-4E41-8184-69F4F800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6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4C03-2108-47D1-B347-5060B650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EE75E-8A10-4AE8-8FAD-6D5D1F63B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40098-5622-4536-BF9C-1745EC5A6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CEA9C-0C4C-408F-B2EA-C12AD3A19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F6241-00E5-47C4-8483-27B7B2B1C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0784C8-BDDD-4026-9671-8B191A0B8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934036-DEFF-4153-A670-1EEC3DD9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8D29B-66B4-495D-A78B-3F5E8D9D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5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A905-0ED9-4F13-8EF7-7FE4D0660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3A959-7363-4190-90A8-2108EA901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DB4B1-DB24-4E19-AB0D-508F8F7E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75416D-2BF9-4696-849B-AE0DDFF4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36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3641AC-7028-44D0-BE6E-EBA9BDCD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5BE1BD-5DFD-4D68-8946-AF47A654E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61310-B889-4C6D-B48E-A8FCB004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19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421CC-FD10-427B-9880-422AC4B3B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52E18-6122-498F-9345-2E9417A79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AE6D0-B3A8-4A05-ADF8-68E3C3FD4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7A603-0886-4100-A2BD-26B410D5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16E7F-8902-4463-B949-74917EDA0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B733E-B031-4D32-A491-46C891E8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87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96A7-758B-4A4B-A94F-6D90DE7A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72E8D-9688-447D-A5B2-C263FFF02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CE209-DE35-4624-81EF-9E449EE25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40CF0-9A72-495C-9084-6A50C129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4C64E-F4E0-4C14-A822-1D35FCFF0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4146C-88D3-4F01-AB44-2927F40F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89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260D24-A9FB-4B93-9B3C-4A599415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67E08-5AEC-43D8-8C6E-629DF8BEC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76B20-D761-4F7A-87E6-A5684B1C3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86342-3585-45FF-8D0E-3BE193134BBC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96319-2EA3-4848-A565-B67F6CAAC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EE85F-697E-43FA-9ACF-A3D2B553E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A18EA-9C14-46E6-A050-D4E58FA6B0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5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dawKXkczf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676401" y="1989139"/>
            <a:ext cx="88122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/>
              <a:t>Chapter 12: </a:t>
            </a:r>
            <a:r>
              <a:rPr lang="en-HK" sz="4000" b="1" dirty="0"/>
              <a:t>Tourism and the Individual</a:t>
            </a:r>
            <a:endParaRPr lang="en-GB" altLang="en-US" sz="4000" b="1" dirty="0"/>
          </a:p>
          <a:p>
            <a:pPr algn="ctr" eaLnBrk="1" hangingPunct="1"/>
            <a:endParaRPr lang="en-US" altLang="en-US" sz="4000" b="1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408FB-E65D-41A2-A114-33E23165DC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0" y="15798"/>
            <a:ext cx="1523999" cy="198528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53021C-AE19-42AD-9A7A-3BCEB6D03D7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0" y="6084016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729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a Generation?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Social creation as much as a chronological one </a:t>
            </a:r>
          </a:p>
          <a:p>
            <a:r>
              <a:rPr lang="en-US" altLang="en-US" dirty="0"/>
              <a:t>Each generation is defined by events that occurred during one’s formative years </a:t>
            </a:r>
          </a:p>
          <a:p>
            <a:r>
              <a:rPr lang="en-US" altLang="en-US" dirty="0"/>
              <a:t>Characteristics that define generations</a:t>
            </a:r>
          </a:p>
          <a:p>
            <a:pPr lvl="1"/>
            <a:r>
              <a:rPr lang="en-US" altLang="en-US" dirty="0"/>
              <a:t>Traumatic or formative events, such as war </a:t>
            </a:r>
          </a:p>
          <a:p>
            <a:pPr lvl="1"/>
            <a:r>
              <a:rPr lang="en-US" altLang="en-US" dirty="0"/>
              <a:t>Dramatic demographic shifts – baby boomers </a:t>
            </a:r>
          </a:p>
          <a:p>
            <a:pPr lvl="1"/>
            <a:r>
              <a:rPr lang="en-US" altLang="en-US" dirty="0"/>
              <a:t>An interval that connects a generation to great success or failure </a:t>
            </a:r>
          </a:p>
          <a:p>
            <a:pPr lvl="1"/>
            <a:r>
              <a:rPr lang="en-US" altLang="en-US" dirty="0"/>
              <a:t>Creation of sacred spaces that preserve collective memories</a:t>
            </a:r>
          </a:p>
          <a:p>
            <a:pPr lvl="1"/>
            <a:r>
              <a:rPr lang="en-US" altLang="en-US" dirty="0"/>
              <a:t>Mentors or heroes that give voice to a generation</a:t>
            </a:r>
          </a:p>
          <a:p>
            <a:pPr lvl="1"/>
            <a:r>
              <a:rPr lang="en-US" altLang="en-US" dirty="0"/>
              <a:t>Cataclysmic events</a:t>
            </a:r>
          </a:p>
          <a:p>
            <a:pPr lvl="1"/>
            <a:r>
              <a:rPr lang="en-US" altLang="en-US" dirty="0"/>
              <a:t>Technological innovations, popular culture and the mass media also play a role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02D998-8C34-44D4-9E93-7451E3DA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4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propensity and intensity </a:t>
            </a:r>
          </a:p>
          <a:p>
            <a:r>
              <a:rPr lang="en-US" dirty="0"/>
              <a:t>Analyse barriers to travel and know how to disaggregate interest as a discrete barrier </a:t>
            </a:r>
          </a:p>
          <a:p>
            <a:r>
              <a:rPr lang="en-US" dirty="0"/>
              <a:t>Understand the role of the leisure paradox in influencing travel over one’s life span </a:t>
            </a:r>
          </a:p>
          <a:p>
            <a:r>
              <a:rPr lang="en-US" dirty="0"/>
              <a:t>Apply generational cohort theory to explain differences in travel by generations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FB3B82-76D2-4FBA-8C31-9495299A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25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C7C10-22E9-4917-AB5A-67FDEA950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Tourism is socially selective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968CF-519B-4FCE-B608-CAC19809F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 should have the right to travel </a:t>
            </a:r>
          </a:p>
          <a:p>
            <a:r>
              <a:rPr lang="en-US" dirty="0"/>
              <a:t>But, social, personal and demographic factors exert a significant effect on both propensity to and intensity of travel. 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84CE7-3EF9-4A39-9CC6-BB708918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32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08721-846E-4D82-81DD-7A198DC0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Non travel – theory grew out of leisure studies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339EE-9BDE-482D-892E-1AA956A196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Our conceptualization of why people do not travel grew out of leisure constraints theory. </a:t>
            </a:r>
          </a:p>
          <a:p>
            <a:pPr lvl="1"/>
            <a:r>
              <a:rPr lang="en-US" dirty="0"/>
              <a:t>Assumes everyone wants leisure but due to a variety of reasons not everyone can have it. </a:t>
            </a:r>
          </a:p>
          <a:p>
            <a:pPr lvl="1"/>
            <a:r>
              <a:rPr lang="en-US" dirty="0"/>
              <a:t>If constraints can be removed, then participation in leisure activity will follow. </a:t>
            </a:r>
            <a:endParaRPr lang="en-HK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2820D4B-49A9-449E-8D1A-4FCE7EE9D1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HK" dirty="0"/>
              <a:t>Leisure theory proposes a 3 tiered hierarchy of barriers</a:t>
            </a:r>
          </a:p>
          <a:p>
            <a:pPr lvl="1"/>
            <a:r>
              <a:rPr lang="en-US" dirty="0"/>
              <a:t>Intrapersonal - psychological states or attributes that reflect preferences. They include such items as lack of interest, religion, reference group attitudes and perceived skill</a:t>
            </a:r>
          </a:p>
          <a:p>
            <a:pPr lvl="1"/>
            <a:r>
              <a:rPr lang="en-US" dirty="0"/>
              <a:t>Interpersonal – lack of travel partners</a:t>
            </a:r>
          </a:p>
          <a:p>
            <a:pPr lvl="1"/>
            <a:r>
              <a:rPr lang="en-US" dirty="0"/>
              <a:t>Structural barriers - time, cost, lack of opportunity, family commitments</a:t>
            </a: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6B35A-7B16-4E39-A627-AA085584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32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0AE7F-76DA-4957-9509-6EE8DFF9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Does leisure theory apply to tourism practice?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58A45C-982E-4A99-A78A-8C434CF12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Tourism is unique in requiring more time, effort and skill</a:t>
            </a:r>
          </a:p>
          <a:p>
            <a:r>
              <a:rPr lang="en-US" dirty="0"/>
              <a:t>Constraints are not absolute </a:t>
            </a:r>
          </a:p>
          <a:p>
            <a:pPr lvl="1"/>
            <a:r>
              <a:rPr lang="en-US" dirty="0"/>
              <a:t>Prohibitor that stops some people from travelling</a:t>
            </a:r>
          </a:p>
          <a:p>
            <a:pPr lvl="1"/>
            <a:r>
              <a:rPr lang="en-US" dirty="0"/>
              <a:t>Limitor that reduces participation or requires a modification of activities</a:t>
            </a:r>
          </a:p>
          <a:p>
            <a:pPr lvl="1"/>
            <a:r>
              <a:rPr lang="en-US" dirty="0"/>
              <a:t>Non-issue for others</a:t>
            </a:r>
          </a:p>
          <a:p>
            <a:r>
              <a:rPr lang="en-US" dirty="0"/>
              <a:t>Lack of interest may play a far more important role than assumed in leisure constraints theory</a:t>
            </a:r>
          </a:p>
          <a:p>
            <a:pPr lvl="1"/>
            <a:r>
              <a:rPr lang="en-US" dirty="0"/>
              <a:t>Social desirability bias and therefore need to hide lack of interest</a:t>
            </a:r>
          </a:p>
          <a:p>
            <a:pPr lvl="1"/>
            <a:r>
              <a:rPr lang="en-US" dirty="0"/>
              <a:t>Some people simply do not have the travel bug</a:t>
            </a: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EC6F6-1BEB-4632-8FB4-76C6AEEAC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68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2448413-8A23-4056-9AB7-FB2E2F74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Need to reconceptualise barriers with lack of interest as a discrete barrier level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F03F594-1359-4667-B234-DBA405AEC55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8788" y="2644816"/>
            <a:ext cx="4700423" cy="2712955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0D07419-EB31-4EB9-90E7-23BC5E9A55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182" y="2452776"/>
            <a:ext cx="5029636" cy="309703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EFD1D-9D5D-4C7E-885B-3993D1BD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EEF325-2B24-4867-A396-971F7B73F5AE}"/>
              </a:ext>
            </a:extLst>
          </p:cNvPr>
          <p:cNvSpPr txBox="1"/>
          <p:nvPr/>
        </p:nvSpPr>
        <p:spPr>
          <a:xfrm>
            <a:off x="1010387" y="5769308"/>
            <a:ext cx="366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/>
              <a:t>Source: McKercher and Chen 2016</a:t>
            </a:r>
          </a:p>
        </p:txBody>
      </p:sp>
    </p:spTree>
    <p:extLst>
      <p:ext uri="{BB962C8B-B14F-4D97-AF65-F5344CB8AC3E}">
        <p14:creationId xmlns:p14="http://schemas.microsoft.com/office/powerpoint/2010/main" val="35253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14055-AC6E-40A8-9B9B-BA4BC0F1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The leisure paradox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B98EA9-3CF7-47B5-8F2A-E5697E5ECF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Inverse relationship between income and time availability</a:t>
            </a:r>
          </a:p>
          <a:p>
            <a:r>
              <a:rPr lang="en-US" dirty="0"/>
              <a:t>Youths and seniors have most time but lowest incomes</a:t>
            </a:r>
          </a:p>
          <a:p>
            <a:r>
              <a:rPr lang="en-US" dirty="0"/>
              <a:t>Middle aged people have highest incomes but least time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E4FCA-3B02-4DA9-9786-E3CA8F646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15AB1A1-DBD2-4965-847A-EFA3FDEDA15A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686" y="1324869"/>
            <a:ext cx="4202341" cy="42082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D68388-4821-4148-A8A2-9CB59C9F0E44}"/>
              </a:ext>
            </a:extLst>
          </p:cNvPr>
          <p:cNvSpPr txBox="1"/>
          <p:nvPr/>
        </p:nvSpPr>
        <p:spPr>
          <a:xfrm>
            <a:off x="1111425" y="4632623"/>
            <a:ext cx="254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200" dirty="0"/>
              <a:t>Source: </a:t>
            </a:r>
            <a:r>
              <a:rPr lang="en-US" sz="12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Cooper,  Fletcher, Gilbert, Shepherd and Wanhill</a:t>
            </a:r>
            <a:r>
              <a:rPr lang="en-US" sz="12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(1998) </a:t>
            </a:r>
            <a:r>
              <a:rPr lang="en-HK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654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EE79FD-5195-43E9-B7F0-4BEBEBDE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1113"/>
          </a:xfrm>
        </p:spPr>
        <p:txBody>
          <a:bodyPr>
            <a:normAutofit fontScale="90000"/>
          </a:bodyPr>
          <a:lstStyle/>
          <a:p>
            <a:r>
              <a:rPr lang="en-HK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 Muzaffer Uysal talks about tourism and quality of life</a:t>
            </a:r>
            <a:endParaRPr lang="en-HK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9E4AEC-AD64-4B86-9D59-EA4E2327F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809"/>
            <a:ext cx="10515600" cy="3277153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https://www.youtube.com/watch?v=mdawKXkczfs</a:t>
            </a:r>
            <a:endParaRPr lang="en-HK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H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31596-6505-4196-ADC5-1907E00C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76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Generational Cohort Theory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You resemble your generation more so than your parents</a:t>
            </a:r>
          </a:p>
          <a:p>
            <a:r>
              <a:rPr lang="en-US" altLang="en-US" dirty="0"/>
              <a:t>Important historical events and social changes encountered by a group of people who were born at approximately the same time and experience these events during their critical development stages shape their attitudes, values, beliefs and inclinations.</a:t>
            </a:r>
          </a:p>
          <a:p>
            <a:r>
              <a:rPr lang="en-US" altLang="en-US" dirty="0"/>
              <a:t>Events that occur in adolescence are long lasting</a:t>
            </a:r>
          </a:p>
          <a:p>
            <a:r>
              <a:rPr lang="en-US" altLang="en-US" dirty="0"/>
              <a:t>Each generation displays behavior and consumption patterns that are internally consistent, but differ across generations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958F47-6A86-4C8F-8F1C-660FD5CE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6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Microsoft Office PowerPoint</Application>
  <PresentationFormat>Widescreen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Learning objectives</vt:lpstr>
      <vt:lpstr>Tourism is socially selective</vt:lpstr>
      <vt:lpstr>Non travel – theory grew out of leisure studies</vt:lpstr>
      <vt:lpstr>Does leisure theory apply to tourism practice?</vt:lpstr>
      <vt:lpstr>Need to reconceptualise barriers with lack of interest as a discrete barrier level</vt:lpstr>
      <vt:lpstr>The leisure paradox</vt:lpstr>
      <vt:lpstr>Prof Muzaffer Uysal talks about tourism and quality of life</vt:lpstr>
      <vt:lpstr>Generational Cohort Theory</vt:lpstr>
      <vt:lpstr>What is a Generation?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2021-09-07T15:44:08Z</dcterms:created>
  <dcterms:modified xsi:type="dcterms:W3CDTF">2021-09-07T15:44:29Z</dcterms:modified>
</cp:coreProperties>
</file>